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26"/>
  </p:notesMasterIdLst>
  <p:sldIdLst>
    <p:sldId id="256" r:id="rId2"/>
    <p:sldId id="288" r:id="rId3"/>
    <p:sldId id="287" r:id="rId4"/>
    <p:sldId id="281" r:id="rId5"/>
    <p:sldId id="292" r:id="rId6"/>
    <p:sldId id="282" r:id="rId7"/>
    <p:sldId id="261" r:id="rId8"/>
    <p:sldId id="293" r:id="rId9"/>
    <p:sldId id="271" r:id="rId10"/>
    <p:sldId id="285" r:id="rId11"/>
    <p:sldId id="290" r:id="rId12"/>
    <p:sldId id="286" r:id="rId13"/>
    <p:sldId id="283" r:id="rId14"/>
    <p:sldId id="299" r:id="rId15"/>
    <p:sldId id="289" r:id="rId16"/>
    <p:sldId id="296" r:id="rId17"/>
    <p:sldId id="294" r:id="rId18"/>
    <p:sldId id="295" r:id="rId19"/>
    <p:sldId id="284" r:id="rId20"/>
    <p:sldId id="298" r:id="rId21"/>
    <p:sldId id="300" r:id="rId22"/>
    <p:sldId id="258" r:id="rId23"/>
    <p:sldId id="297" r:id="rId24"/>
    <p:sldId id="26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690C"/>
    <a:srgbClr val="C6E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510" autoAdjust="0"/>
  </p:normalViewPr>
  <p:slideViewPr>
    <p:cSldViewPr>
      <p:cViewPr varScale="1">
        <p:scale>
          <a:sx n="115" d="100"/>
          <a:sy n="115" d="100"/>
        </p:scale>
        <p:origin x="60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0E005F-7C7C-4E96-8756-3CB607EF9004}" type="datetimeFigureOut">
              <a:rPr lang="en-US" smtClean="0"/>
              <a:t>12/4/2014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48045A-6B96-46AA-8D6B-1442AB7838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9013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84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client, Mark Lamer, wanted us to research West Cataract Creek Dam to </a:t>
            </a:r>
            <a:r>
              <a:rPr lang="en-US" baseline="0" dirty="0" smtClean="0"/>
              <a:t>determine the probable failure modes and how a dam failure would affect the City of Williams.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473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01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130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523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we chose these </a:t>
            </a:r>
            <a:r>
              <a:rPr lang="en-US" dirty="0" smtClean="0">
                <a:sym typeface="Wingdings" panose="05000000000000000000" pitchFamily="2" charset="2"/>
              </a:rPr>
              <a:t> most probable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89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647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146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48045A-6B96-46AA-8D6B-1442AB78387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03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2438400"/>
            <a:ext cx="9144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0" y="914400"/>
            <a:ext cx="9144000" cy="1524000"/>
          </a:xfrm>
          <a:prstGeom prst="rect">
            <a:avLst/>
          </a:prstGeom>
          <a:solidFill>
            <a:srgbClr val="000000">
              <a:alpha val="89800"/>
            </a:srgb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2476108"/>
            <a:ext cx="8305800" cy="381000"/>
          </a:xfrm>
        </p:spPr>
        <p:txBody>
          <a:bodyPr>
            <a:noAutofit/>
          </a:bodyPr>
          <a:lstStyle>
            <a:lvl1pPr marL="0" indent="0" algn="l">
              <a:buNone/>
              <a:defRPr sz="2000" spc="100" baseline="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066800"/>
            <a:ext cx="8305800" cy="1295400"/>
          </a:xfrm>
        </p:spPr>
        <p:txBody>
          <a:bodyPr anchor="ctr" anchorCtr="0">
            <a:noAutofit/>
          </a:bodyPr>
          <a:lstStyle>
            <a:lvl1pPr algn="l">
              <a:defRPr sz="4800" cap="all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6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8926"/>
            <a:ext cx="8229600" cy="1143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4958864"/>
            <a:ext cx="9144000" cy="457200"/>
          </a:xfrm>
          <a:prstGeom prst="rect">
            <a:avLst/>
          </a:prstGeom>
          <a:solidFill>
            <a:schemeClr val="accent1">
              <a:shade val="75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3429000"/>
            <a:ext cx="9144000" cy="1527048"/>
          </a:xfrm>
          <a:prstGeom prst="rect">
            <a:avLst/>
          </a:prstGeom>
          <a:solidFill>
            <a:srgbClr val="000000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>
              <a:buNone/>
              <a:defRPr sz="4200" b="0" cap="all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457200"/>
          </a:xfrm>
        </p:spPr>
        <p:txBody>
          <a:bodyPr anchor="ctr"/>
          <a:lstStyle>
            <a:lvl1pPr>
              <a:buNone/>
              <a:defRPr sz="2000" spc="100" baseline="0">
                <a:solidFill>
                  <a:srgbClr val="FFFFFF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301926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0"/>
            <a:ext cx="4040188" cy="838200"/>
          </a:xfrm>
          <a:solidFill>
            <a:schemeClr val="accent1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quarter" idx="2"/>
          </p:nvPr>
        </p:nvSpPr>
        <p:spPr>
          <a:xfrm>
            <a:off x="457200" y="2220558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20558"/>
            <a:ext cx="4038600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71600"/>
            <a:ext cx="4040188" cy="838200"/>
          </a:xfrm>
          <a:solidFill>
            <a:schemeClr val="accent2">
              <a:alpha val="83000"/>
            </a:schemeClr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182880" tIns="91440" bIns="91440" anchor="ctr">
            <a:noAutofit/>
          </a:bodyPr>
          <a:lstStyle>
            <a:lvl1pPr marL="0" indent="0" algn="l">
              <a:spcBef>
                <a:spcPts val="0"/>
              </a:spcBef>
              <a:buNone/>
              <a:defRPr sz="2400" b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301926"/>
            <a:ext cx="9144000" cy="4572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563892" y="4337173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381000"/>
            <a:ext cx="21336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447800" y="0"/>
            <a:ext cx="1175303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59403" y="0"/>
            <a:ext cx="2302797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1" name="Oval 20"/>
          <p:cNvSpPr/>
          <p:nvPr/>
        </p:nvSpPr>
        <p:spPr>
          <a:xfrm>
            <a:off x="0" y="3276600"/>
            <a:ext cx="891076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793097" y="1721630"/>
            <a:ext cx="1402570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09600" y="4038600"/>
            <a:ext cx="155448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152400" y="2362200"/>
            <a:ext cx="4572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752600" y="381000"/>
            <a:ext cx="4572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79120" y="2514600"/>
            <a:ext cx="201168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0" y="5715000"/>
            <a:ext cx="16002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7" name="Oval 26"/>
          <p:cNvSpPr/>
          <p:nvPr/>
        </p:nvSpPr>
        <p:spPr>
          <a:xfrm>
            <a:off x="1323393" y="5875179"/>
            <a:ext cx="73152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30970" y="5212570"/>
            <a:ext cx="1645430" cy="164543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86000" y="6357144"/>
            <a:ext cx="3429000" cy="38404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5448" y="6318504"/>
            <a:ext cx="118872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2743200" y="228600"/>
            <a:ext cx="6248400" cy="5867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01752" y="1600200"/>
            <a:ext cx="2057400" cy="3733800"/>
          </a:xfrm>
        </p:spPr>
        <p:txBody>
          <a:bodyPr tIns="45720" bIns="45720"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301752" y="384048"/>
            <a:ext cx="20574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2590800" cy="6858000"/>
          </a:xfrm>
          <a:prstGeom prst="rect">
            <a:avLst/>
          </a:prstGeom>
          <a:solidFill>
            <a:schemeClr val="accent1"/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563892" y="4337173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0" y="381000"/>
            <a:ext cx="2133600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447800" y="0"/>
            <a:ext cx="1175303" cy="633656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9403" y="0"/>
            <a:ext cx="2302797" cy="2378511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0" y="3276600"/>
            <a:ext cx="891076" cy="886968"/>
          </a:xfrm>
          <a:prstGeom prst="ellipse">
            <a:avLst/>
          </a:prstGeom>
          <a:solidFill>
            <a:schemeClr val="tx2"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93097" y="1721630"/>
            <a:ext cx="1402570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09600" y="4038600"/>
            <a:ext cx="1554480" cy="1554480"/>
          </a:xfrm>
          <a:prstGeom prst="ellipse">
            <a:avLst/>
          </a:prstGeom>
          <a:solidFill>
            <a:schemeClr val="tx2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34" name="Oval 33"/>
          <p:cNvSpPr/>
          <p:nvPr/>
        </p:nvSpPr>
        <p:spPr>
          <a:xfrm>
            <a:off x="1752600" y="381000"/>
            <a:ext cx="457200" cy="457200"/>
          </a:xfrm>
          <a:prstGeom prst="ellipse">
            <a:avLst/>
          </a:prstGeom>
          <a:solidFill>
            <a:schemeClr val="accent1">
              <a:shade val="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79120" y="2514600"/>
            <a:ext cx="2011680" cy="2011680"/>
          </a:xfrm>
          <a:prstGeom prst="ellipse">
            <a:avLst/>
          </a:prstGeom>
          <a:solidFill>
            <a:schemeClr val="bg2"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0" y="5715000"/>
            <a:ext cx="1600200" cy="1143000"/>
          </a:xfrm>
          <a:prstGeom prst="rect">
            <a:avLst/>
          </a:prstGeom>
          <a:solidFill>
            <a:schemeClr val="accent1">
              <a:shade val="75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1323393" y="5875179"/>
            <a:ext cx="731520" cy="73152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30970" y="5212570"/>
            <a:ext cx="1645430" cy="164543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52400" y="2362200"/>
            <a:ext cx="457200" cy="457200"/>
          </a:xfrm>
          <a:prstGeom prst="ellipse">
            <a:avLst/>
          </a:prstGeom>
          <a:solidFill>
            <a:schemeClr val="bg2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55448" y="6318504"/>
            <a:ext cx="1188720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057400" cy="11430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solidFill>
                  <a:srgbClr val="FFFFFF"/>
                </a:solidFill>
                <a:latin typeface="+mn-lt"/>
                <a:ea typeface="+mn-lt"/>
                <a:cs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90800" y="0"/>
            <a:ext cx="6553200" cy="5943600"/>
          </a:xfrm>
          <a:solidFill>
            <a:schemeClr val="bg2"/>
          </a:solidFill>
        </p:spPr>
        <p:txBody>
          <a:bodyPr/>
          <a:lstStyle>
            <a:lvl1pPr>
              <a:buNone/>
              <a:defRPr sz="32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1600200"/>
            <a:ext cx="2057400" cy="4267200"/>
          </a:xfrm>
        </p:spPr>
        <p:txBody>
          <a:bodyPr anchor="t" anchorCtr="0"/>
          <a:lstStyle>
            <a:lvl1pPr marL="0" indent="0">
              <a:lnSpc>
                <a:spcPts val="2400"/>
              </a:lnSpc>
              <a:spcAft>
                <a:spcPts val="1000"/>
              </a:spcAft>
              <a:buFontTx/>
              <a:buNone/>
              <a:defRPr sz="1600" b="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14400" y="2292526"/>
            <a:ext cx="2743200" cy="2127074"/>
          </a:xfrm>
          <a:prstGeom prst="rect">
            <a:avLst/>
          </a:prstGeom>
          <a:solidFill>
            <a:schemeClr val="accent1"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2977827" y="5072066"/>
            <a:ext cx="1758141" cy="1739481"/>
          </a:xfrm>
          <a:prstGeom prst="ellipse">
            <a:avLst/>
          </a:prstGeom>
          <a:solidFill>
            <a:schemeClr val="accent1">
              <a:tint val="90000"/>
              <a:shade val="45000"/>
              <a:satMod val="200000"/>
              <a:alpha val="13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257800" y="0"/>
            <a:ext cx="3886200" cy="3048000"/>
          </a:xfrm>
          <a:prstGeom prst="rect">
            <a:avLst/>
          </a:prstGeom>
          <a:solidFill>
            <a:schemeClr val="accent1"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0" y="4114800"/>
            <a:ext cx="2362200" cy="2463018"/>
          </a:xfrm>
          <a:prstGeom prst="rect">
            <a:avLst/>
          </a:prstGeom>
          <a:solidFill>
            <a:schemeClr val="bg2">
              <a:tint val="60000"/>
              <a:alpha val="7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4178687" y="2389810"/>
            <a:ext cx="2174118" cy="2174118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/>
        </p:nvSpPr>
        <p:spPr>
          <a:xfrm>
            <a:off x="6384588" y="5842728"/>
            <a:ext cx="1011260" cy="101126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6322493" y="1427132"/>
            <a:ext cx="2047390" cy="2047390"/>
          </a:xfrm>
          <a:prstGeom prst="ellipse">
            <a:avLst/>
          </a:prstGeom>
          <a:solidFill>
            <a:srgbClr val="C1E8E4">
              <a:alpha val="10980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14300" y="4803322"/>
            <a:ext cx="1959428" cy="1959428"/>
          </a:xfrm>
          <a:prstGeom prst="ellipse">
            <a:avLst/>
          </a:prstGeom>
          <a:solidFill>
            <a:srgbClr val="C1E8E4">
              <a:alpha val="12157"/>
            </a:srgb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2021092" y="4578526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4172385" y="4626825"/>
            <a:ext cx="1515880" cy="1394583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906" y="361813"/>
            <a:ext cx="2512694" cy="2388889"/>
          </a:xfrm>
          <a:prstGeom prst="rect">
            <a:avLst/>
          </a:prstGeom>
          <a:solidFill>
            <a:schemeClr val="accent1">
              <a:tint val="90000"/>
              <a:satMod val="200000"/>
              <a:alpha val="7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295400" y="0"/>
            <a:ext cx="1524000" cy="609600"/>
          </a:xfrm>
          <a:prstGeom prst="rect">
            <a:avLst/>
          </a:prstGeom>
          <a:solidFill>
            <a:schemeClr val="accent1">
              <a:tint val="60000"/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59403" y="212289"/>
            <a:ext cx="2022300" cy="2022300"/>
          </a:xfrm>
          <a:prstGeom prst="ellipse">
            <a:avLst/>
          </a:prstGeom>
          <a:solidFill>
            <a:schemeClr val="accent1">
              <a:tint val="100000"/>
              <a:satMod val="275000"/>
              <a:alpha val="15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Clr>
                <a:schemeClr val="accent2"/>
              </a:buClr>
              <a:buSzPct val="90000"/>
              <a:buFont typeface="Wingdings 2"/>
              <a:buChar char=""/>
            </a:pP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76200" y="3962400"/>
            <a:ext cx="891076" cy="886968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2121357" y="1507438"/>
            <a:ext cx="1402570" cy="1402570"/>
          </a:xfrm>
          <a:prstGeom prst="ellipse">
            <a:avLst/>
          </a:prstGeom>
          <a:solidFill>
            <a:schemeClr val="accent1">
              <a:tint val="90000"/>
              <a:satMod val="275000"/>
              <a:alpha val="9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3369253" y="466436"/>
            <a:ext cx="1595105" cy="1595105"/>
          </a:xfrm>
          <a:prstGeom prst="ellipse">
            <a:avLst/>
          </a:prstGeom>
          <a:solidFill>
            <a:schemeClr val="accent1">
              <a:tint val="100000"/>
              <a:satMod val="275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29" name="Oval 28"/>
          <p:cNvSpPr/>
          <p:nvPr/>
        </p:nvSpPr>
        <p:spPr>
          <a:xfrm>
            <a:off x="5189756" y="2967572"/>
            <a:ext cx="3234945" cy="3234944"/>
          </a:xfrm>
          <a:prstGeom prst="ellipse">
            <a:avLst/>
          </a:prstGeom>
          <a:solidFill>
            <a:schemeClr val="accent1">
              <a:tint val="100000"/>
              <a:satMod val="18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5562600" y="6526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951220" y="4665220"/>
            <a:ext cx="2192780" cy="2192780"/>
          </a:xfrm>
          <a:prstGeom prst="ellipse">
            <a:avLst/>
          </a:prstGeom>
          <a:solidFill>
            <a:schemeClr val="accent1">
              <a:tint val="75000"/>
              <a:shade val="50000"/>
              <a:satMod val="200000"/>
              <a:alpha val="8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1600200" y="3705807"/>
            <a:ext cx="1195876" cy="1198294"/>
          </a:xfrm>
          <a:prstGeom prst="ellipse">
            <a:avLst/>
          </a:prstGeom>
          <a:solidFill>
            <a:schemeClr val="accent1">
              <a:tint val="75000"/>
              <a:satMod val="200000"/>
              <a:alpha val="95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6324600" y="228600"/>
            <a:ext cx="822960" cy="822960"/>
          </a:xfrm>
          <a:prstGeom prst="ellipse">
            <a:avLst/>
          </a:prstGeom>
          <a:solidFill>
            <a:schemeClr val="accent1">
              <a:tint val="90000"/>
              <a:satMod val="275000"/>
              <a:alpha val="6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077200" y="6526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5410200" y="6324600"/>
            <a:ext cx="1524000" cy="533400"/>
          </a:xfrm>
          <a:prstGeom prst="rect">
            <a:avLst/>
          </a:prstGeom>
          <a:solidFill>
            <a:schemeClr val="accent1">
              <a:alpha val="10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3011692" y="6526"/>
            <a:ext cx="1026908" cy="1026906"/>
          </a:xfrm>
          <a:prstGeom prst="ellipse">
            <a:avLst/>
          </a:prstGeom>
          <a:solidFill>
            <a:schemeClr val="accent1">
              <a:tint val="90000"/>
              <a:satMod val="275000"/>
              <a:alpha val="4000"/>
            </a:schemeClr>
          </a:solidFill>
          <a:ln w="25400" cap="rnd" cmpd="sng" algn="ctr">
            <a:noFill/>
            <a:prstDash val="solid"/>
          </a:ln>
          <a:effectLst/>
          <a:scene3d>
            <a:camera prst="orthographicFront"/>
            <a:lightRig rig="harsh" dir="tl">
              <a:rot lat="0" lon="0" rev="8400000"/>
            </a:lightRig>
          </a:scene3d>
          <a:sp3d prstMaterial="flat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357144"/>
            <a:ext cx="2974848" cy="384048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400">
                <a:solidFill>
                  <a:schemeClr val="tx2"/>
                </a:solidFill>
              </a:defRPr>
            </a:lvl1pPr>
          </a:lstStyle>
          <a:p>
            <a:fld id="{898E68F1-5DCB-4470-9ADF-36B561F05BC2}" type="datetimeFigureOut">
              <a:rPr lang="en-US" smtClean="0"/>
              <a:pPr/>
              <a:t>12/4/2014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357144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55448" y="6315075"/>
            <a:ext cx="1188720" cy="457200"/>
          </a:xfrm>
          <a:prstGeom prst="rect">
            <a:avLst/>
          </a:prstGeom>
          <a:noFill/>
        </p:spPr>
        <p:txBody>
          <a:bodyPr vert="horz" lIns="0" tIns="0" rIns="0" bIns="0" anchor="ctr" anchorCtr="1">
            <a:normAutofit/>
          </a:bodyPr>
          <a:lstStyle>
            <a:lvl1pPr algn="ctr">
              <a:defRPr sz="2800">
                <a:solidFill>
                  <a:schemeClr val="tx2"/>
                </a:solidFill>
              </a:defRPr>
            </a:lvl1pPr>
          </a:lstStyle>
          <a:p>
            <a:fld id="{1C675FE3-2CEE-46DE-B937-7986444FD30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rtl="0" eaLnBrk="1" latinLnBrk="0" hangingPunct="1">
        <a:spcBef>
          <a:spcPct val="0"/>
        </a:spcBef>
        <a:buNone/>
        <a:defRPr sz="38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700"/>
        </a:spcBef>
        <a:buClr>
          <a:schemeClr val="accent2"/>
        </a:buClr>
        <a:buSzPct val="85000"/>
        <a:buFont typeface="Wingdings 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600"/>
        </a:spcBef>
        <a:buClr>
          <a:schemeClr val="accent1"/>
        </a:buClr>
        <a:buSzPct val="85000"/>
        <a:buFont typeface="Wingdings 2"/>
        <a:buChar char="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500"/>
        </a:spcBef>
        <a:buClr>
          <a:schemeClr val="accent3"/>
        </a:buClr>
        <a:buSzPct val="85000"/>
        <a:buFont typeface="Wingdings 2"/>
        <a:buChar char="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400"/>
        </a:spcBef>
        <a:buClr>
          <a:schemeClr val="accent4"/>
        </a:buClr>
        <a:buFont typeface="Wingdings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ct val="20000"/>
        </a:spcBef>
        <a:buClr>
          <a:schemeClr val="accent5"/>
        </a:buClr>
        <a:buFont typeface="Wingdings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6"/>
        </a:buClr>
        <a:buFont typeface="Wingdings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124200"/>
            <a:ext cx="8229600" cy="1752600"/>
          </a:xfrm>
          <a:noFill/>
        </p:spPr>
        <p:txBody>
          <a:bodyPr>
            <a:normAutofit/>
          </a:bodyPr>
          <a:lstStyle/>
          <a:p>
            <a:pPr algn="ctr"/>
            <a:r>
              <a:rPr lang="en-US" sz="1800" dirty="0" smtClean="0"/>
              <a:t>Dustin </a:t>
            </a:r>
            <a:r>
              <a:rPr lang="en-US" sz="1800" dirty="0" err="1" smtClean="0"/>
              <a:t>Hailpern</a:t>
            </a:r>
            <a:r>
              <a:rPr lang="en-US" sz="1800" dirty="0" smtClean="0"/>
              <a:t>, </a:t>
            </a:r>
            <a:r>
              <a:rPr lang="en-US" sz="1800" dirty="0" err="1" smtClean="0"/>
              <a:t>Kallam</a:t>
            </a:r>
            <a:r>
              <a:rPr lang="en-US" sz="1800" dirty="0" smtClean="0"/>
              <a:t> Kruse, </a:t>
            </a:r>
            <a:r>
              <a:rPr lang="en-US" sz="1800" dirty="0"/>
              <a:t>Ethan </a:t>
            </a:r>
            <a:r>
              <a:rPr lang="en-US" sz="1800" dirty="0" err="1" smtClean="0"/>
              <a:t>Shadley</a:t>
            </a:r>
            <a:r>
              <a:rPr lang="en-US" sz="1800" dirty="0" smtClean="0"/>
              <a:t>, and Jaclyn Zibrat</a:t>
            </a:r>
          </a:p>
          <a:p>
            <a:pPr algn="ctr"/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9200" y="76200"/>
            <a:ext cx="6620968" cy="3329581"/>
          </a:xfrm>
        </p:spPr>
        <p:txBody>
          <a:bodyPr/>
          <a:lstStyle/>
          <a:p>
            <a:pPr algn="ctr"/>
            <a:r>
              <a:rPr lang="en-US" dirty="0" smtClean="0"/>
              <a:t>West Cataract Creek Dam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-304800" y="1524000"/>
            <a:ext cx="9448800" cy="2262781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4800" kern="1200" cap="all" spc="-10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Damsel in Distress Engineering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Slope Stability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8229600" cy="14478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err="1" smtClean="0"/>
              <a:t>Rocscience</a:t>
            </a:r>
            <a:r>
              <a:rPr lang="en-US" sz="2200" dirty="0" smtClean="0"/>
              <a:t> Slide Software</a:t>
            </a:r>
          </a:p>
          <a:p>
            <a:pPr lvl="1"/>
            <a:r>
              <a:rPr lang="en-US" sz="2200" dirty="0" smtClean="0"/>
              <a:t>Conservatively assumed “unconsolidated </a:t>
            </a:r>
            <a:r>
              <a:rPr lang="en-US" sz="2200" dirty="0" err="1" smtClean="0"/>
              <a:t>undrained</a:t>
            </a:r>
            <a:r>
              <a:rPr lang="en-US" sz="2200" dirty="0" smtClean="0"/>
              <a:t>” soil </a:t>
            </a:r>
          </a:p>
          <a:p>
            <a:pPr lvl="1"/>
            <a:r>
              <a:rPr lang="en-US" sz="2200" dirty="0" smtClean="0"/>
              <a:t>Modified Bishop and </a:t>
            </a:r>
            <a:r>
              <a:rPr lang="en-US" sz="2200" dirty="0" err="1" smtClean="0"/>
              <a:t>Janbu</a:t>
            </a:r>
            <a:r>
              <a:rPr lang="en-US" sz="2200" dirty="0" smtClean="0"/>
              <a:t> methods</a:t>
            </a:r>
          </a:p>
        </p:txBody>
      </p:sp>
      <p:pic>
        <p:nvPicPr>
          <p:cNvPr id="9" name="Picture 8"/>
          <p:cNvPicPr/>
          <p:nvPr/>
        </p:nvPicPr>
        <p:blipFill rotWithShape="1">
          <a:blip r:embed="rId3" cstate="print"/>
          <a:srcRect l="6626" t="10572" r="5421" b="2739"/>
          <a:stretch/>
        </p:blipFill>
        <p:spPr bwMode="auto">
          <a:xfrm>
            <a:off x="1371600" y="2971800"/>
            <a:ext cx="6172200" cy="3505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" y="6479488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John </a:t>
            </a:r>
            <a:r>
              <a:rPr lang="en-US" sz="1600" dirty="0" err="1" smtClean="0"/>
              <a:t>Carollo</a:t>
            </a:r>
            <a:r>
              <a:rPr lang="en-US" sz="1600" dirty="0" smtClean="0"/>
              <a:t> Engineers, provided by ADWR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8689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Slope Stability</a:t>
            </a:r>
            <a:endParaRPr lang="en-US" sz="40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12774" y="1524000"/>
            <a:ext cx="8074025" cy="9906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Results </a:t>
            </a:r>
            <a:r>
              <a:rPr lang="en-US" dirty="0"/>
              <a:t>and Findings</a:t>
            </a:r>
          </a:p>
          <a:p>
            <a:pPr lvl="1"/>
            <a:r>
              <a:rPr lang="en-US" dirty="0" smtClean="0"/>
              <a:t>Lowest Factor of Safety: 3.30  </a:t>
            </a:r>
          </a:p>
        </p:txBody>
      </p:sp>
      <p:sp>
        <p:nvSpPr>
          <p:cNvPr id="3" name="AutoShape 2" descr="Displaying slid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isplaying slide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7958"/>
          <a:stretch/>
        </p:blipFill>
        <p:spPr>
          <a:xfrm>
            <a:off x="762000" y="2819400"/>
            <a:ext cx="7483599" cy="3505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6479488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</a:t>
            </a:r>
            <a:r>
              <a:rPr lang="en-US" sz="1600" dirty="0" err="1" smtClean="0"/>
              <a:t>Rocscience</a:t>
            </a:r>
            <a:r>
              <a:rPr lang="en-US" sz="1600" dirty="0" smtClean="0"/>
              <a:t> Slide Software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8131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Internal Erosion</a:t>
            </a:r>
            <a:endParaRPr lang="en-US" sz="4000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Flow net analysis</a:t>
            </a:r>
          </a:p>
          <a:p>
            <a:pPr lvl="1"/>
            <a:r>
              <a:rPr lang="en-US" dirty="0" smtClean="0"/>
              <a:t>Seepage velocities sufficient to carry particles</a:t>
            </a:r>
          </a:p>
          <a:p>
            <a:r>
              <a:rPr lang="en-US" dirty="0" smtClean="0"/>
              <a:t>Analysis method not used</a:t>
            </a:r>
          </a:p>
          <a:p>
            <a:pPr lvl="1"/>
            <a:r>
              <a:rPr lang="en-US" dirty="0" smtClean="0"/>
              <a:t>No particles apparent in seepage</a:t>
            </a:r>
          </a:p>
          <a:p>
            <a:pPr lvl="1"/>
            <a:r>
              <a:rPr lang="en-US" dirty="0" smtClean="0"/>
              <a:t>Seepage not significant</a:t>
            </a:r>
          </a:p>
        </p:txBody>
      </p:sp>
    </p:spTree>
    <p:extLst>
      <p:ext uri="{BB962C8B-B14F-4D97-AF65-F5344CB8AC3E}">
        <p14:creationId xmlns:p14="http://schemas.microsoft.com/office/powerpoint/2010/main" val="207743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Overtopping </a:t>
            </a:r>
            <a:r>
              <a:rPr lang="en-US" sz="4000" dirty="0"/>
              <a:t>Analysis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572000"/>
          </a:xfrm>
        </p:spPr>
        <p:txBody>
          <a:bodyPr>
            <a:normAutofit/>
          </a:bodyPr>
          <a:lstStyle/>
          <a:p>
            <a:r>
              <a:rPr lang="en-US" sz="2500" dirty="0" smtClean="0"/>
              <a:t>Bentley </a:t>
            </a:r>
            <a:r>
              <a:rPr lang="en-US" sz="2500" dirty="0" err="1"/>
              <a:t>PondPack</a:t>
            </a:r>
            <a:endParaRPr lang="en-US" sz="2500" dirty="0"/>
          </a:p>
          <a:p>
            <a:pPr lvl="1"/>
            <a:r>
              <a:rPr lang="en-US" dirty="0"/>
              <a:t>Allowed creation of model that accurately reflects real conditions</a:t>
            </a:r>
          </a:p>
          <a:p>
            <a:pPr lvl="1"/>
            <a:r>
              <a:rPr lang="en-US" dirty="0"/>
              <a:t>More reliable outflow values</a:t>
            </a:r>
          </a:p>
          <a:p>
            <a:pPr lvl="1"/>
            <a:r>
              <a:rPr lang="en-US" dirty="0"/>
              <a:t>Water </a:t>
            </a:r>
            <a:r>
              <a:rPr lang="en-US" dirty="0" smtClean="0"/>
              <a:t>surface </a:t>
            </a:r>
            <a:r>
              <a:rPr lang="en-US" dirty="0"/>
              <a:t>e</a:t>
            </a:r>
            <a:r>
              <a:rPr lang="en-US" dirty="0" smtClean="0"/>
              <a:t>levation values</a:t>
            </a:r>
          </a:p>
          <a:p>
            <a:pPr lvl="1"/>
            <a:r>
              <a:rPr lang="en-US" dirty="0"/>
              <a:t>R</a:t>
            </a:r>
            <a:r>
              <a:rPr lang="en-US" dirty="0" smtClean="0"/>
              <a:t>an separate computations for a post-burned scenario with each storm event</a:t>
            </a:r>
          </a:p>
        </p:txBody>
      </p:sp>
    </p:spTree>
    <p:extLst>
      <p:ext uri="{BB962C8B-B14F-4D97-AF65-F5344CB8AC3E}">
        <p14:creationId xmlns:p14="http://schemas.microsoft.com/office/powerpoint/2010/main" val="140077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Watershed Delineation</a:t>
            </a:r>
            <a:endParaRPr lang="en-US" sz="4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56908" y="1524000"/>
            <a:ext cx="8029892" cy="609600"/>
          </a:xfrm>
        </p:spPr>
        <p:txBody>
          <a:bodyPr/>
          <a:lstStyle/>
          <a:p>
            <a:r>
              <a:rPr lang="en-US" dirty="0" smtClean="0"/>
              <a:t>6.02 square miles</a:t>
            </a:r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08" y="2133600"/>
            <a:ext cx="7877492" cy="42189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6200" y="6479488"/>
            <a:ext cx="601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AutoCAD Civil 3D Software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0501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PondPack</a:t>
            </a:r>
            <a:r>
              <a:rPr lang="en-US" sz="4000" dirty="0"/>
              <a:t>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52600"/>
            <a:ext cx="4059936" cy="4572000"/>
          </a:xfrm>
        </p:spPr>
        <p:txBody>
          <a:bodyPr>
            <a:noAutofit/>
          </a:bodyPr>
          <a:lstStyle/>
          <a:p>
            <a:r>
              <a:rPr lang="en-US" dirty="0" smtClean="0"/>
              <a:t>Split watershed into two separate areas</a:t>
            </a:r>
          </a:p>
          <a:p>
            <a:pPr lvl="1"/>
            <a:r>
              <a:rPr lang="en-US" dirty="0" smtClean="0"/>
              <a:t>SCS Curve Method used</a:t>
            </a:r>
          </a:p>
          <a:p>
            <a:r>
              <a:rPr lang="en-US" dirty="0" smtClean="0"/>
              <a:t>Reservoir</a:t>
            </a:r>
          </a:p>
          <a:p>
            <a:r>
              <a:rPr lang="en-US" dirty="0" smtClean="0"/>
              <a:t>Outlet</a:t>
            </a:r>
            <a:endParaRPr lang="en-US" dirty="0"/>
          </a:p>
          <a:p>
            <a:r>
              <a:rPr lang="en-US" dirty="0"/>
              <a:t>Outfall</a:t>
            </a:r>
          </a:p>
          <a:p>
            <a:r>
              <a:rPr lang="en-US" dirty="0"/>
              <a:t>Return Events</a:t>
            </a:r>
          </a:p>
          <a:p>
            <a:pPr marL="685800" lvl="1" indent="-342900"/>
            <a:r>
              <a:rPr lang="en-US" sz="2800" dirty="0"/>
              <a:t>1 year-1000 year storm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752600"/>
            <a:ext cx="4724400" cy="4824211"/>
          </a:xfrm>
        </p:spPr>
      </p:pic>
      <p:sp>
        <p:nvSpPr>
          <p:cNvPr id="6" name="TextBox 5"/>
          <p:cNvSpPr txBox="1"/>
          <p:nvPr/>
        </p:nvSpPr>
        <p:spPr>
          <a:xfrm>
            <a:off x="4930140" y="6557761"/>
            <a:ext cx="355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from </a:t>
            </a:r>
            <a:r>
              <a:rPr lang="en-US" dirty="0" err="1" smtClean="0"/>
              <a:t>PondPack</a:t>
            </a:r>
            <a:r>
              <a:rPr lang="en-US" dirty="0" smtClean="0"/>
              <a:t> Software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260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Spillway Capacity Curve</a:t>
            </a:r>
            <a:endParaRPr lang="en-US" sz="4000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04800" y="1524000"/>
            <a:ext cx="6391290" cy="4735314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208482"/>
              </p:ext>
            </p:extLst>
          </p:nvPr>
        </p:nvGraphicFramePr>
        <p:xfrm>
          <a:off x="6819900" y="1524000"/>
          <a:ext cx="2019300" cy="4735322"/>
        </p:xfrm>
        <a:graphic>
          <a:graphicData uri="http://schemas.openxmlformats.org/drawingml/2006/table">
            <a:tbl>
              <a:tblPr/>
              <a:tblGrid>
                <a:gridCol w="1124394"/>
                <a:gridCol w="894906"/>
              </a:tblGrid>
              <a:tr h="274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Elevation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ft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Flow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87.39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6814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247.17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454.07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699.09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6815.5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977.01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1284.32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6816.5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1618.42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6817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1977.33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6817.5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2359.44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2763.41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6818.5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3188.12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3632.60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6819.5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4096.00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4577.59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6162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6820.5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5076.71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  <a:tr h="2747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6821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5592.75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6488668"/>
            <a:ext cx="355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from Microsoft Excel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4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Pre-Burned Model</a:t>
            </a:r>
            <a:endParaRPr lang="en-US" sz="4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Maximum Water Surface Elevation – 6821 ft.</a:t>
            </a:r>
          </a:p>
          <a:p>
            <a:r>
              <a:rPr lang="en-US" dirty="0" smtClean="0"/>
              <a:t>Maximum Spillway Capacity – 5592.75 </a:t>
            </a:r>
            <a:r>
              <a:rPr lang="en-US" dirty="0" err="1" smtClean="0"/>
              <a:t>cfs</a:t>
            </a:r>
            <a:endParaRPr lang="en-US" dirty="0" smtClean="0"/>
          </a:p>
          <a:p>
            <a:r>
              <a:rPr lang="en-US" dirty="0" smtClean="0"/>
              <a:t>SCS Curve Number – 67.00</a:t>
            </a: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9192664"/>
              </p:ext>
            </p:extLst>
          </p:nvPr>
        </p:nvGraphicFramePr>
        <p:xfrm>
          <a:off x="342900" y="3200400"/>
          <a:ext cx="8458200" cy="2895600"/>
        </p:xfrm>
        <a:graphic>
          <a:graphicData uri="http://schemas.openxmlformats.org/drawingml/2006/table">
            <a:tbl>
              <a:tblPr/>
              <a:tblGrid>
                <a:gridCol w="1344182"/>
                <a:gridCol w="2358658"/>
                <a:gridCol w="1965548"/>
                <a:gridCol w="1838740"/>
                <a:gridCol w="951072"/>
              </a:tblGrid>
              <a:tr h="42522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Pre-Burn Conditions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252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Storm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Surface Elevation (ft.)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Reservoir Inflow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Outflow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or Fail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049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6813.91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1446.20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430.56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49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6815.14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2045.69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1076.34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49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6816.63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2927.75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2080.57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497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6818.52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4354.60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3650.29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2522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 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C690C"/>
                          </a:solidFill>
                          <a:effectLst/>
                          <a:latin typeface="Calibri" panose="020F0502020204030204" pitchFamily="34" charset="0"/>
                        </a:rPr>
                        <a:t>6820.01</a:t>
                      </a:r>
                      <a:endParaRPr lang="en-US" sz="1600" b="0" i="0" u="none" strike="noStrike" dirty="0">
                        <a:solidFill>
                          <a:srgbClr val="0C690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C690C"/>
                          </a:solidFill>
                          <a:effectLst/>
                          <a:latin typeface="Calibri" panose="020F0502020204030204" pitchFamily="34" charset="0"/>
                        </a:rPr>
                        <a:t>5670.51</a:t>
                      </a:r>
                      <a:endParaRPr lang="en-US" sz="1600" b="0" i="0" u="none" strike="noStrike" dirty="0">
                        <a:solidFill>
                          <a:srgbClr val="0C690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C690C"/>
                          </a:solidFill>
                          <a:effectLst/>
                          <a:latin typeface="Calibri" panose="020F0502020204030204" pitchFamily="34" charset="0"/>
                        </a:rPr>
                        <a:t>5090.32</a:t>
                      </a:r>
                      <a:endParaRPr lang="en-US" sz="1600" b="0" i="0" u="none" strike="noStrike" dirty="0">
                        <a:solidFill>
                          <a:srgbClr val="0C690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C690C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  <a:endParaRPr lang="en-US" sz="1600" b="0" i="0" u="none" strike="noStrike" dirty="0">
                        <a:solidFill>
                          <a:srgbClr val="0C690C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6200" y="64770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Table from Microsoft </a:t>
            </a:r>
            <a:r>
              <a:rPr lang="en-US" sz="1500" dirty="0"/>
              <a:t>Excel, SCS Curve Number from WILDCAT 4 Flow </a:t>
            </a:r>
            <a:r>
              <a:rPr lang="en-US" sz="1500" dirty="0" smtClean="0"/>
              <a:t>Model (Hawkins &amp; Greenberg 1990)</a:t>
            </a: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3563508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Post-Burn</a:t>
            </a:r>
            <a:r>
              <a:rPr lang="en-US" dirty="0" smtClean="0"/>
              <a:t>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Maximum Water Surface Elevation – 6821 ft.</a:t>
            </a:r>
          </a:p>
          <a:p>
            <a:r>
              <a:rPr lang="en-US" dirty="0" smtClean="0"/>
              <a:t>Maximum Spillway Capacity – 5592.75 </a:t>
            </a:r>
            <a:r>
              <a:rPr lang="en-US" dirty="0" err="1" smtClean="0"/>
              <a:t>cfs</a:t>
            </a:r>
            <a:endParaRPr lang="en-US" dirty="0" smtClean="0"/>
          </a:p>
          <a:p>
            <a:r>
              <a:rPr lang="en-US" dirty="0" smtClean="0"/>
              <a:t>SCS Curve Number – 90.00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96831"/>
              </p:ext>
            </p:extLst>
          </p:nvPr>
        </p:nvGraphicFramePr>
        <p:xfrm>
          <a:off x="381000" y="3200400"/>
          <a:ext cx="8534399" cy="2874925"/>
        </p:xfrm>
        <a:graphic>
          <a:graphicData uri="http://schemas.openxmlformats.org/drawingml/2006/table">
            <a:tbl>
              <a:tblPr/>
              <a:tblGrid>
                <a:gridCol w="1356292"/>
                <a:gridCol w="2379907"/>
                <a:gridCol w="1983256"/>
                <a:gridCol w="1855305"/>
                <a:gridCol w="959639"/>
              </a:tblGrid>
              <a:tr h="407345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Post-Burn Conditions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3085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Storm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Water Surface Elevation (ft.)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Reservoir Inflow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Spillway Outflow (</a:t>
                      </a:r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cfs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Pass or Fail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</a:tr>
              <a:tr h="407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6815.15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5353.13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1079.74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7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6817.23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6354.55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2550.80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7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6819.58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7705.60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4655.45</a:t>
                      </a:r>
                      <a:endParaRPr lang="en-US" sz="16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6100"/>
                          </a:solidFill>
                          <a:effectLst/>
                          <a:latin typeface="Calibri" panose="020F0502020204030204" pitchFamily="34" charset="0"/>
                        </a:rPr>
                        <a:t>Pass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</a:tr>
              <a:tr h="407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&gt; 6820.5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9722.83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&gt; 5592.75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  <a:tr h="40734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 </a:t>
                      </a: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Year Event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&gt;</a:t>
                      </a:r>
                      <a:r>
                        <a:rPr lang="en-US" sz="1600" b="0" i="0" u="none" strike="noStrike" baseline="0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 6820.5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11431.78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&gt;5592.75</a:t>
                      </a:r>
                      <a:endParaRPr lang="en-US" sz="1600" b="0" i="0" u="none" strike="noStrike" dirty="0">
                        <a:solidFill>
                          <a:srgbClr val="9C000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9C0006"/>
                          </a:solidFill>
                          <a:effectLst/>
                          <a:latin typeface="Calibri" panose="020F0502020204030204" pitchFamily="34" charset="0"/>
                        </a:rPr>
                        <a:t>Fail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7CE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6200" y="6477000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/>
              <a:t>Table from Microsoft </a:t>
            </a:r>
            <a:r>
              <a:rPr lang="en-US" sz="1500" dirty="0"/>
              <a:t>Excel, SCS Curve Number from WILDCAT 4 Flow </a:t>
            </a:r>
            <a:r>
              <a:rPr lang="en-US" sz="1500" dirty="0" smtClean="0"/>
              <a:t>Model (Hawkins &amp; Greenberg 1990)</a:t>
            </a:r>
            <a:endParaRPr lang="en-US" sz="1500" dirty="0"/>
          </a:p>
          <a:p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8881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Spillway Failure</a:t>
            </a:r>
            <a:endParaRPr lang="en-US" dirty="0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1524000"/>
            <a:ext cx="8229600" cy="4572000"/>
          </a:xfrm>
          <a:prstGeom prst="rect">
            <a:avLst/>
          </a:prstGeom>
        </p:spPr>
        <p:txBody>
          <a:bodyPr/>
          <a:lstStyle>
            <a:lvl1pPr marL="274320" indent="-274320" algn="l" rtl="0" eaLnBrk="1" latinLnBrk="0" hangingPunct="1">
              <a:spcBef>
                <a:spcPts val="700"/>
              </a:spcBef>
              <a:buClr>
                <a:schemeClr val="accent2"/>
              </a:buClr>
              <a:buSzPct val="85000"/>
              <a:buFont typeface="Wingdings 2"/>
              <a:buChar char="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rtl="0" eaLnBrk="1" latinLnBrk="0" hangingPunct="1">
              <a:spcBef>
                <a:spcPts val="500"/>
              </a:spcBef>
              <a:buClr>
                <a:schemeClr val="accent3"/>
              </a:buClr>
              <a:buSzPct val="85000"/>
              <a:buFont typeface="Wingdings 2"/>
              <a:buChar char="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Font typeface="Wingdings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11680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000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603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Defined as “a scenario where the spillway weir is suddenly removed”</a:t>
            </a:r>
          </a:p>
          <a:p>
            <a:r>
              <a:rPr lang="en-US" dirty="0"/>
              <a:t>Water Surface Elevation from </a:t>
            </a:r>
            <a:r>
              <a:rPr lang="en-US" dirty="0" err="1"/>
              <a:t>PondPack</a:t>
            </a:r>
            <a:r>
              <a:rPr lang="en-US" dirty="0"/>
              <a:t> was compared to elevation of spillway</a:t>
            </a:r>
          </a:p>
          <a:p>
            <a:r>
              <a:rPr lang="en-US" dirty="0" smtClean="0"/>
              <a:t>100 </a:t>
            </a:r>
            <a:r>
              <a:rPr lang="en-US" dirty="0"/>
              <a:t>Year storm is greater </a:t>
            </a:r>
            <a:r>
              <a:rPr lang="en-US" dirty="0" smtClean="0"/>
              <a:t>than </a:t>
            </a:r>
            <a:r>
              <a:rPr lang="en-US" dirty="0"/>
              <a:t>spillway elevation when not burned</a:t>
            </a:r>
          </a:p>
          <a:p>
            <a:pPr lvl="1"/>
            <a:r>
              <a:rPr lang="en-US" dirty="0" smtClean="0"/>
              <a:t>2.49 </a:t>
            </a:r>
            <a:r>
              <a:rPr lang="en-US" dirty="0"/>
              <a:t>feet of water going through </a:t>
            </a:r>
            <a:r>
              <a:rPr lang="en-US" dirty="0" smtClean="0"/>
              <a:t>spillway</a:t>
            </a:r>
          </a:p>
          <a:p>
            <a:r>
              <a:rPr lang="en-US" dirty="0"/>
              <a:t>5</a:t>
            </a:r>
            <a:r>
              <a:rPr lang="en-US" dirty="0" smtClean="0"/>
              <a:t> Year storm is greater than spillway elevation when burned</a:t>
            </a:r>
          </a:p>
          <a:p>
            <a:pPr lvl="1"/>
            <a:r>
              <a:rPr lang="en-US" dirty="0" smtClean="0"/>
              <a:t>2.48 feet of water going through spillway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0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Overview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r>
              <a:rPr lang="en-US" dirty="0" smtClean="0"/>
              <a:t>Project Description</a:t>
            </a:r>
          </a:p>
          <a:p>
            <a:r>
              <a:rPr lang="en-US" dirty="0" smtClean="0"/>
              <a:t>Background Information</a:t>
            </a:r>
          </a:p>
          <a:p>
            <a:r>
              <a:rPr lang="en-US" dirty="0" smtClean="0"/>
              <a:t>Accomplished Work</a:t>
            </a:r>
          </a:p>
          <a:p>
            <a:r>
              <a:rPr lang="en-US" dirty="0" smtClean="0"/>
              <a:t>Failure Modes</a:t>
            </a:r>
          </a:p>
          <a:p>
            <a:r>
              <a:rPr lang="en-US" dirty="0" smtClean="0"/>
              <a:t>Recommendations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969" r="10078"/>
          <a:stretch/>
        </p:blipFill>
        <p:spPr>
          <a:xfrm>
            <a:off x="4876800" y="1981200"/>
            <a:ext cx="3886200" cy="36004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" y="6479488"/>
            <a:ext cx="463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by Dustin </a:t>
            </a:r>
            <a:r>
              <a:rPr lang="en-US" sz="1600" dirty="0" err="1" smtClean="0"/>
              <a:t>Hailpern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160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ADWR Static Dam Break Analysis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" b="1916"/>
          <a:stretch/>
        </p:blipFill>
        <p:spPr>
          <a:xfrm>
            <a:off x="115434" y="1371600"/>
            <a:ext cx="4913766" cy="51054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28800"/>
            <a:ext cx="3886200" cy="42064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488668"/>
            <a:ext cx="3550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from ADWR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359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Budget</a:t>
            </a:r>
            <a:endParaRPr lang="en-US" sz="4000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575294666"/>
              </p:ext>
            </p:extLst>
          </p:nvPr>
        </p:nvGraphicFramePr>
        <p:xfrm>
          <a:off x="457200" y="1524000"/>
          <a:ext cx="8458201" cy="407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2624"/>
                <a:gridCol w="1881859"/>
                <a:gridCol w="1881859"/>
                <a:gridCol w="188185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Task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Hours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Billable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 Cost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Literature Review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$40/hr.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$1,200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Website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$80/hr.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Site Surveying &amp; Inventory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$1,680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Hydro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$2,240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Overtopping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Erosion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$640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Slope Stability</a:t>
                      </a:r>
                      <a:r>
                        <a:rPr lang="en-US" baseline="0" dirty="0" smtClean="0"/>
                        <a:t>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$2,520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Spillway Failure Analysis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$800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Final Report*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$80/hr.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$3,840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Total Project Cost 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dirty="0" smtClean="0"/>
                        <a:t>$16,080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7200" y="6248400"/>
            <a:ext cx="84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*Final Report also includes the Final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89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Conclusion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Dam and spillway weir efficiently constructed to be safe in every failure mode</a:t>
            </a:r>
          </a:p>
          <a:p>
            <a:r>
              <a:rPr lang="en-US" dirty="0" smtClean="0"/>
              <a:t>Very minor </a:t>
            </a:r>
            <a:r>
              <a:rPr lang="en-US" dirty="0"/>
              <a:t>i</a:t>
            </a:r>
            <a:r>
              <a:rPr lang="en-US" dirty="0" smtClean="0"/>
              <a:t>mpact on Williams even in worst-case scenario conditions</a:t>
            </a:r>
          </a:p>
          <a:p>
            <a:r>
              <a:rPr lang="en-US" dirty="0" smtClean="0"/>
              <a:t>Recommendations</a:t>
            </a:r>
          </a:p>
          <a:p>
            <a:pPr lvl="1"/>
            <a:r>
              <a:rPr lang="en-US" dirty="0" smtClean="0"/>
              <a:t>Complete Emergency Action Plan</a:t>
            </a:r>
          </a:p>
          <a:p>
            <a:pPr lvl="1"/>
            <a:r>
              <a:rPr lang="en-US" dirty="0" smtClean="0"/>
              <a:t>Improve </a:t>
            </a:r>
            <a:r>
              <a:rPr lang="en-US" dirty="0" smtClean="0"/>
              <a:t>outlet </a:t>
            </a:r>
            <a:r>
              <a:rPr lang="en-US" dirty="0"/>
              <a:t>w</a:t>
            </a:r>
            <a:r>
              <a:rPr lang="en-US" dirty="0" smtClean="0"/>
              <a:t>orks</a:t>
            </a:r>
            <a:endParaRPr lang="en-US" dirty="0" smtClean="0"/>
          </a:p>
          <a:p>
            <a:pPr lvl="1"/>
            <a:r>
              <a:rPr lang="en-US" dirty="0" smtClean="0"/>
              <a:t>Remove </a:t>
            </a:r>
            <a:r>
              <a:rPr lang="en-US" dirty="0" smtClean="0"/>
              <a:t>deep-rooted </a:t>
            </a:r>
            <a:r>
              <a:rPr lang="en-US" dirty="0"/>
              <a:t>v</a:t>
            </a:r>
            <a:r>
              <a:rPr lang="en-US" dirty="0" smtClean="0"/>
              <a:t>egetation</a:t>
            </a:r>
            <a:endParaRPr lang="en-US" dirty="0" smtClean="0"/>
          </a:p>
          <a:p>
            <a:pPr lvl="1"/>
            <a:r>
              <a:rPr lang="en-US" dirty="0" smtClean="0"/>
              <a:t>Perform dam break analysis with dynamic water </a:t>
            </a:r>
            <a:r>
              <a:rPr lang="en-US" dirty="0" smtClean="0"/>
              <a:t>conditions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Acknowledgments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Arizona Department of Water Resources</a:t>
            </a:r>
          </a:p>
          <a:p>
            <a:pPr lvl="1"/>
            <a:r>
              <a:rPr lang="en-US" dirty="0" smtClean="0"/>
              <a:t>Craig Brown</a:t>
            </a:r>
          </a:p>
          <a:p>
            <a:pPr lvl="2"/>
            <a:r>
              <a:rPr lang="en-US" dirty="0" smtClean="0"/>
              <a:t>All Available Documents Pertaining to West Cataract Creek Dam</a:t>
            </a:r>
          </a:p>
          <a:p>
            <a:pPr lvl="2"/>
            <a:r>
              <a:rPr lang="en-US" dirty="0" smtClean="0"/>
              <a:t>In House Dam Break Analysis, Completed 10/2013</a:t>
            </a:r>
          </a:p>
          <a:p>
            <a:r>
              <a:rPr lang="en-US" dirty="0" smtClean="0"/>
              <a:t>Dr. </a:t>
            </a:r>
            <a:r>
              <a:rPr lang="en-US" dirty="0" err="1" smtClean="0"/>
              <a:t>Schlinger</a:t>
            </a:r>
            <a:endParaRPr lang="en-US" dirty="0" smtClean="0"/>
          </a:p>
          <a:p>
            <a:pPr lvl="1"/>
            <a:r>
              <a:rPr lang="en-US" dirty="0" smtClean="0"/>
              <a:t>Project Technical Advisor, Capstone Professor</a:t>
            </a:r>
          </a:p>
          <a:p>
            <a:r>
              <a:rPr lang="en-US" dirty="0" smtClean="0"/>
              <a:t>Mr. Mark Lamer</a:t>
            </a:r>
          </a:p>
          <a:p>
            <a:pPr lvl="1"/>
            <a:r>
              <a:rPr lang="en-US" dirty="0" smtClean="0"/>
              <a:t>Project Client, Capstone Professor</a:t>
            </a:r>
          </a:p>
          <a:p>
            <a:r>
              <a:rPr lang="en-US" dirty="0" smtClean="0"/>
              <a:t>Dr. Wilbert Odem</a:t>
            </a:r>
          </a:p>
          <a:p>
            <a:pPr lvl="1"/>
            <a:r>
              <a:rPr lang="en-US" dirty="0" smtClean="0"/>
              <a:t>Capstone Prep Professor</a:t>
            </a:r>
          </a:p>
          <a:p>
            <a:r>
              <a:rPr lang="en-US" dirty="0" smtClean="0"/>
              <a:t>Dr. Bridget </a:t>
            </a:r>
            <a:r>
              <a:rPr lang="en-US" dirty="0" err="1" smtClean="0"/>
              <a:t>Bero</a:t>
            </a:r>
            <a:endParaRPr lang="en-US" dirty="0" smtClean="0"/>
          </a:p>
          <a:p>
            <a:pPr lvl="1"/>
            <a:r>
              <a:rPr lang="en-US" dirty="0" smtClean="0"/>
              <a:t>Capstone Professor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Project Description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8229600" cy="152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West Cataract Creek Dam</a:t>
            </a:r>
          </a:p>
          <a:p>
            <a:pPr lvl="1"/>
            <a:r>
              <a:rPr lang="en-US" dirty="0" smtClean="0"/>
              <a:t>Research probable failure modes</a:t>
            </a:r>
          </a:p>
          <a:p>
            <a:pPr lvl="1"/>
            <a:r>
              <a:rPr lang="en-US" dirty="0" smtClean="0"/>
              <a:t>Analyze safety of dam</a:t>
            </a:r>
          </a:p>
          <a:p>
            <a:pPr lvl="1"/>
            <a:r>
              <a:rPr lang="en-US" dirty="0" smtClean="0"/>
              <a:t>Determine effects of a failure on the City of Williams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4584" b="10417"/>
          <a:stretch/>
        </p:blipFill>
        <p:spPr>
          <a:xfrm>
            <a:off x="139700" y="3200400"/>
            <a:ext cx="8864599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" y="6479488"/>
            <a:ext cx="463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by Dustin </a:t>
            </a:r>
            <a:r>
              <a:rPr lang="en-US" sz="1600" dirty="0" err="1" smtClean="0"/>
              <a:t>Hailpern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89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West Cataract Creek Dam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79488"/>
            <a:ext cx="463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</a:t>
            </a:r>
            <a:r>
              <a:rPr lang="en-US" sz="1600" dirty="0" err="1" smtClean="0"/>
              <a:t>Mapquest</a:t>
            </a:r>
            <a:endParaRPr lang="en-US" sz="1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003" t="7217" r="19142" b="12191"/>
          <a:stretch/>
        </p:blipFill>
        <p:spPr>
          <a:xfrm>
            <a:off x="522006" y="1447800"/>
            <a:ext cx="8013813" cy="505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91200" y="3886200"/>
            <a:ext cx="2286000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Williams, AZ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2895600"/>
            <a:ext cx="762000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I-40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2376275" y="3023345"/>
            <a:ext cx="196595" cy="190500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14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West Cataract Creek Dam</a:t>
            </a:r>
            <a:endParaRPr lang="en-US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76200" y="6479488"/>
            <a:ext cx="463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</a:t>
            </a:r>
            <a:r>
              <a:rPr lang="en-US" sz="1600" dirty="0" err="1" smtClean="0"/>
              <a:t>Mapquest</a:t>
            </a:r>
            <a:endParaRPr lang="en-US" sz="1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178" t="9524" r="10277" b="9524"/>
          <a:stretch/>
        </p:blipFill>
        <p:spPr>
          <a:xfrm>
            <a:off x="1295400" y="1581515"/>
            <a:ext cx="6248400" cy="4618383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 rot="2071448">
            <a:off x="5093733" y="2069688"/>
            <a:ext cx="2209800" cy="914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21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Background Information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4876800" cy="4572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Creates Cataract Lake</a:t>
            </a:r>
          </a:p>
          <a:p>
            <a:pPr lvl="1"/>
            <a:r>
              <a:rPr lang="en-US" sz="2400" dirty="0" smtClean="0"/>
              <a:t>411 acre-feet (135 mil gallons)</a:t>
            </a:r>
          </a:p>
          <a:p>
            <a:r>
              <a:rPr lang="en-US" sz="2400" dirty="0" smtClean="0"/>
              <a:t>Earthen dam, concrete spillway</a:t>
            </a:r>
          </a:p>
          <a:p>
            <a:r>
              <a:rPr lang="en-US" sz="2400" dirty="0" smtClean="0"/>
              <a:t>Built in 1947, altered in 1968</a:t>
            </a:r>
          </a:p>
          <a:p>
            <a:r>
              <a:rPr lang="en-US" sz="2400" dirty="0" smtClean="0"/>
              <a:t>ADWR</a:t>
            </a:r>
          </a:p>
          <a:p>
            <a:pPr lvl="1"/>
            <a:r>
              <a:rPr lang="en-US" sz="2400" dirty="0" smtClean="0"/>
              <a:t>Significant safety concern</a:t>
            </a:r>
          </a:p>
          <a:p>
            <a:pPr lvl="1"/>
            <a:r>
              <a:rPr lang="en-US" sz="2400" dirty="0" smtClean="0"/>
              <a:t>“Small” dam</a:t>
            </a:r>
          </a:p>
          <a:p>
            <a:r>
              <a:rPr lang="en-US" sz="2400" dirty="0" smtClean="0"/>
              <a:t>6.03 square mile watershed 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3142" t="3540" r="5282" b="3540"/>
          <a:stretch/>
        </p:blipFill>
        <p:spPr>
          <a:xfrm>
            <a:off x="4953000" y="1962150"/>
            <a:ext cx="4038600" cy="2000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56218" y="6477000"/>
            <a:ext cx="2667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Images from ADWR website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1376" t="3982" r="1376" b="12247"/>
          <a:stretch/>
        </p:blipFill>
        <p:spPr>
          <a:xfrm>
            <a:off x="4953000" y="4114800"/>
            <a:ext cx="40386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Accomplished Work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6096000" cy="495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Researched historical dam failures</a:t>
            </a:r>
          </a:p>
          <a:p>
            <a:r>
              <a:rPr lang="en-US" sz="2400" dirty="0" smtClean="0"/>
              <a:t>Site visit</a:t>
            </a:r>
          </a:p>
          <a:p>
            <a:pPr lvl="1"/>
            <a:r>
              <a:rPr lang="en-US" sz="2000" dirty="0" smtClean="0"/>
              <a:t>Surveyed geometry</a:t>
            </a:r>
          </a:p>
          <a:p>
            <a:pPr lvl="1"/>
            <a:r>
              <a:rPr lang="en-US" sz="2000" dirty="0" smtClean="0"/>
              <a:t>Compared conditions to previous reports</a:t>
            </a:r>
          </a:p>
          <a:p>
            <a:r>
              <a:rPr lang="en-US" sz="2400" dirty="0" smtClean="0"/>
              <a:t>Document Procurement</a:t>
            </a:r>
          </a:p>
          <a:p>
            <a:pPr lvl="1"/>
            <a:r>
              <a:rPr lang="en-US" sz="2000" dirty="0" smtClean="0"/>
              <a:t>Drawings, previous analysis</a:t>
            </a:r>
          </a:p>
          <a:p>
            <a:r>
              <a:rPr lang="en-US" sz="2400" dirty="0" smtClean="0"/>
              <a:t>Analysis</a:t>
            </a:r>
          </a:p>
          <a:p>
            <a:pPr lvl="1"/>
            <a:r>
              <a:rPr lang="en-US" sz="2000" dirty="0" smtClean="0"/>
              <a:t>Watershed delineation</a:t>
            </a:r>
          </a:p>
          <a:p>
            <a:pPr lvl="1"/>
            <a:r>
              <a:rPr lang="en-US" sz="2000" dirty="0" smtClean="0"/>
              <a:t>Overtopping</a:t>
            </a:r>
          </a:p>
          <a:p>
            <a:pPr lvl="1"/>
            <a:r>
              <a:rPr lang="en-US" sz="2000" dirty="0" smtClean="0"/>
              <a:t>Spillway Failure</a:t>
            </a:r>
          </a:p>
          <a:p>
            <a:pPr lvl="1"/>
            <a:r>
              <a:rPr lang="en-US" sz="2000" dirty="0" smtClean="0"/>
              <a:t>Slope Stability</a:t>
            </a:r>
          </a:p>
          <a:p>
            <a:pPr lvl="1"/>
            <a:r>
              <a:rPr lang="en-US" sz="2000" dirty="0" smtClean="0"/>
              <a:t>Internal Erosion</a:t>
            </a:r>
          </a:p>
        </p:txBody>
      </p:sp>
    </p:spTree>
    <p:extLst>
      <p:ext uri="{BB962C8B-B14F-4D97-AF65-F5344CB8AC3E}">
        <p14:creationId xmlns:p14="http://schemas.microsoft.com/office/powerpoint/2010/main" val="213021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0000"/>
                <a:satMod val="300000"/>
              </a:schemeClr>
            </a:gs>
            <a:gs pos="100000">
              <a:schemeClr val="bg2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27039" t="25094" r="29899" b="27531"/>
          <a:stretch/>
        </p:blipFill>
        <p:spPr>
          <a:xfrm>
            <a:off x="1143000" y="1426452"/>
            <a:ext cx="6810374" cy="5105401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Surveyed Points</a:t>
            </a:r>
            <a:endParaRPr lang="en-US" sz="4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69994">
            <a:off x="1621004" y="1175999"/>
            <a:ext cx="6125794" cy="55103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200" y="6479488"/>
            <a:ext cx="46360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Images taken from </a:t>
            </a:r>
            <a:r>
              <a:rPr lang="en-US" sz="1600" dirty="0" err="1" smtClean="0"/>
              <a:t>Mapquest</a:t>
            </a:r>
            <a:r>
              <a:rPr lang="en-US" sz="1600" dirty="0" smtClean="0"/>
              <a:t> and AutoCAD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2693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Failure Modes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828800"/>
            <a:ext cx="8229600" cy="4572000"/>
          </a:xfrm>
        </p:spPr>
        <p:txBody>
          <a:bodyPr/>
          <a:lstStyle/>
          <a:p>
            <a:r>
              <a:rPr lang="en-US" dirty="0" smtClean="0"/>
              <a:t>Four Most Relevant</a:t>
            </a:r>
            <a:endParaRPr lang="en-US" dirty="0"/>
          </a:p>
          <a:p>
            <a:pPr lvl="1"/>
            <a:r>
              <a:rPr lang="en-US" dirty="0" smtClean="0"/>
              <a:t>Slope Stability</a:t>
            </a:r>
          </a:p>
          <a:p>
            <a:pPr lvl="1"/>
            <a:r>
              <a:rPr lang="en-US" dirty="0" smtClean="0"/>
              <a:t>Internal Erosion</a:t>
            </a:r>
          </a:p>
          <a:p>
            <a:pPr lvl="1"/>
            <a:r>
              <a:rPr lang="en-US" dirty="0" smtClean="0"/>
              <a:t>Overtopping</a:t>
            </a:r>
          </a:p>
          <a:p>
            <a:pPr lvl="1"/>
            <a:r>
              <a:rPr lang="en-US" dirty="0" smtClean="0"/>
              <a:t>Spillway Failure</a:t>
            </a:r>
          </a:p>
          <a:p>
            <a:r>
              <a:rPr lang="en-US" dirty="0" smtClean="0"/>
              <a:t>Sunny vs Rainy </a:t>
            </a:r>
            <a:r>
              <a:rPr lang="en-US" dirty="0"/>
              <a:t>D</a:t>
            </a:r>
            <a:r>
              <a:rPr lang="en-US" dirty="0" smtClean="0"/>
              <a:t>ay Failure</a:t>
            </a:r>
          </a:p>
          <a:p>
            <a:r>
              <a:rPr lang="en-US" dirty="0" smtClean="0"/>
              <a:t>Dam Breach</a:t>
            </a:r>
            <a:endParaRPr lang="en-US" dirty="0"/>
          </a:p>
        </p:txBody>
      </p:sp>
      <p:pic>
        <p:nvPicPr>
          <p:cNvPr id="5122" name="Picture 2" descr="http://upload.wikimedia.org/wikipedia/commons/2/29/Teton_Dam_fail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857375"/>
            <a:ext cx="3543300" cy="2662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00" y="6479488"/>
            <a:ext cx="8305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Image taken from the U.S. Department of Interior, Bureau of Reclamation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4966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rrency">
  <a:themeElements>
    <a:clrScheme name="Currency">
      <a:dk1>
        <a:sysClr val="windowText" lastClr="000000"/>
      </a:dk1>
      <a:lt1>
        <a:sysClr val="window" lastClr="FFFFFF"/>
      </a:lt1>
      <a:dk2>
        <a:srgbClr val="4A606E"/>
      </a:dk2>
      <a:lt2>
        <a:srgbClr val="D1E1E3"/>
      </a:lt2>
      <a:accent1>
        <a:srgbClr val="79B5B0"/>
      </a:accent1>
      <a:accent2>
        <a:srgbClr val="B4BC4C"/>
      </a:accent2>
      <a:accent3>
        <a:srgbClr val="B77851"/>
      </a:accent3>
      <a:accent4>
        <a:srgbClr val="776A5B"/>
      </a:accent4>
      <a:accent5>
        <a:srgbClr val="B6AD76"/>
      </a:accent5>
      <a:accent6>
        <a:srgbClr val="95AEB1"/>
      </a:accent6>
      <a:hlink>
        <a:srgbClr val="3ECCED"/>
      </a:hlink>
      <a:folHlink>
        <a:srgbClr val="2C6C93"/>
      </a:folHlink>
    </a:clrScheme>
    <a:fontScheme name="Currency">
      <a:majorFont>
        <a:latin typeface="Constantia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urrency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10000"/>
              </a:schemeClr>
            </a:gs>
            <a:gs pos="47500">
              <a:schemeClr val="phClr">
                <a:tint val="35000"/>
                <a:satMod val="110000"/>
              </a:schemeClr>
            </a:gs>
            <a:gs pos="58500">
              <a:schemeClr val="phClr">
                <a:tint val="35000"/>
                <a:satMod val="110000"/>
              </a:schemeClr>
            </a:gs>
            <a:gs pos="100000">
              <a:schemeClr val="phClr">
                <a:tint val="8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2000"/>
                <a:satMod val="105000"/>
              </a:schemeClr>
            </a:gs>
            <a:gs pos="47500">
              <a:schemeClr val="phClr">
                <a:shade val="89000"/>
                <a:satMod val="105000"/>
              </a:schemeClr>
            </a:gs>
            <a:gs pos="58500">
              <a:schemeClr val="phClr">
                <a:shade val="89000"/>
                <a:satMod val="105000"/>
              </a:schemeClr>
            </a:gs>
            <a:gs pos="100000">
              <a:schemeClr val="phClr">
                <a:shade val="52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60000" cap="flat" cmpd="thickThin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38100" dir="54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50800" dist="63500" dir="5400000" algn="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8400000"/>
            </a:lightRig>
          </a:scene3d>
          <a:sp3d extrusionH="63500" contourW="38100" prstMaterial="flat">
            <a:bevelT w="50800" h="635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20000"/>
                <a:satMod val="3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8000"/>
                <a:shade val="98000"/>
                <a:satMod val="120000"/>
              </a:schemeClr>
              <a:schemeClr val="phClr">
                <a:tint val="86000"/>
                <a:shade val="92000"/>
                <a:satMod val="150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Currency</Template>
  <TotalTime>1886</TotalTime>
  <Words>895</Words>
  <Application>Microsoft Office PowerPoint</Application>
  <PresentationFormat>On-screen Show (4:3)</PresentationFormat>
  <Paragraphs>285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Calibri</vt:lpstr>
      <vt:lpstr>Constantia</vt:lpstr>
      <vt:lpstr>Wingdings</vt:lpstr>
      <vt:lpstr>Wingdings 2</vt:lpstr>
      <vt:lpstr>Currency</vt:lpstr>
      <vt:lpstr>West Cataract Creek Dam</vt:lpstr>
      <vt:lpstr>Overview</vt:lpstr>
      <vt:lpstr>Project Description</vt:lpstr>
      <vt:lpstr>West Cataract Creek Dam</vt:lpstr>
      <vt:lpstr>West Cataract Creek Dam</vt:lpstr>
      <vt:lpstr>Background Information</vt:lpstr>
      <vt:lpstr>Accomplished Work</vt:lpstr>
      <vt:lpstr>Surveyed Points</vt:lpstr>
      <vt:lpstr>Failure Modes</vt:lpstr>
      <vt:lpstr>Slope Stability</vt:lpstr>
      <vt:lpstr>Slope Stability</vt:lpstr>
      <vt:lpstr>Internal Erosion</vt:lpstr>
      <vt:lpstr>Overtopping Analysis</vt:lpstr>
      <vt:lpstr>Watershed Delineation</vt:lpstr>
      <vt:lpstr>PondPack Model</vt:lpstr>
      <vt:lpstr>Spillway Capacity Curve</vt:lpstr>
      <vt:lpstr>Pre-Burned Model</vt:lpstr>
      <vt:lpstr>Post-Burn Model</vt:lpstr>
      <vt:lpstr>Spillway Failure</vt:lpstr>
      <vt:lpstr>ADWR Static Dam Break Analysis</vt:lpstr>
      <vt:lpstr>Budget</vt:lpstr>
      <vt:lpstr>Conclusion</vt:lpstr>
      <vt:lpstr>Acknowledgments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West Cataract Creek Dam</dc:title>
  <dc:creator>Jaclyn Zibrat</dc:creator>
  <cp:lastModifiedBy>Ethan Wesley Shadley</cp:lastModifiedBy>
  <cp:revision>157</cp:revision>
  <dcterms:created xsi:type="dcterms:W3CDTF">2014-09-09T04:36:49Z</dcterms:created>
  <dcterms:modified xsi:type="dcterms:W3CDTF">2014-12-04T18:47:54Z</dcterms:modified>
</cp:coreProperties>
</file>